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s/slide69.xml" ContentType="application/vnd.openxmlformats-officedocument.presentationml.slide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62.xml" ContentType="application/vnd.openxmlformats-officedocument.presentationml.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60.xml" ContentType="application/vnd.openxmlformats-officedocument.presentationml.slide+xml"/>
  <Override PartName="/ppt/media/audio2.bin" ContentType="audio/unknown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media/audio1.bin" ContentType="audio/unknown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63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1"/>
  </p:notes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10" r:id="rId49"/>
    <p:sldId id="317" r:id="rId50"/>
    <p:sldId id="318" r:id="rId51"/>
    <p:sldId id="319" r:id="rId52"/>
    <p:sldId id="320" r:id="rId53"/>
    <p:sldId id="321" r:id="rId54"/>
    <p:sldId id="322" r:id="rId55"/>
    <p:sldId id="323" r:id="rId56"/>
    <p:sldId id="331" r:id="rId57"/>
    <p:sldId id="332" r:id="rId58"/>
    <p:sldId id="333" r:id="rId59"/>
    <p:sldId id="336" r:id="rId60"/>
    <p:sldId id="337" r:id="rId61"/>
    <p:sldId id="338" r:id="rId62"/>
    <p:sldId id="339" r:id="rId63"/>
    <p:sldId id="340" r:id="rId64"/>
    <p:sldId id="341" r:id="rId65"/>
    <p:sldId id="345" r:id="rId66"/>
    <p:sldId id="346" r:id="rId67"/>
    <p:sldId id="347" r:id="rId68"/>
    <p:sldId id="342" r:id="rId69"/>
    <p:sldId id="344" r:id="rId7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 showGuides="1">
      <p:cViewPr varScale="1">
        <p:scale>
          <a:sx n="114" d="100"/>
          <a:sy n="114" d="100"/>
        </p:scale>
        <p:origin x="-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notesMaster" Target="notesMasters/notes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440789-7AA1-0A43-AF92-F01ABF4C7CA8}" type="datetimeFigureOut">
              <a:rPr lang="en-US" smtClean="0"/>
              <a:pPr/>
              <a:t>9/30/17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8AD16-C35C-574B-A634-D1C9DA9419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7F0D18-EB45-A540-985A-DA3710DD6FBE}" type="slidenum">
              <a:rPr lang="en-US"/>
              <a:pPr/>
              <a:t>20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04B197-C4B8-0347-905A-358E081D65DB}" type="slidenum">
              <a:rPr lang="en-US"/>
              <a:pPr/>
              <a:t>30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77D2E1-7017-384C-9E3B-CCD05FAF5A6B}" type="slidenum">
              <a:rPr lang="en-US"/>
              <a:pPr/>
              <a:t>31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5C5239-4213-5C49-9E79-D2AA426D2DFB}" type="slidenum">
              <a:rPr lang="en-US"/>
              <a:pPr/>
              <a:t>32</a:t>
            </a:fld>
            <a:endParaRPr lang="en-US"/>
          </a:p>
        </p:txBody>
      </p:sp>
      <p:sp>
        <p:nvSpPr>
          <p:cNvPr id="5222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F85E17-9C0D-C84B-BB63-2FC4A23BDBC6}" type="slidenum">
              <a:rPr lang="en-US"/>
              <a:pPr/>
              <a:t>33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A7E2A9-DBE3-CA47-9A48-E86A137C76C6}" type="slidenum">
              <a:rPr lang="en-US"/>
              <a:pPr/>
              <a:t>34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AFDE87-86BA-B64A-8C8E-1594089A0A1F}" type="slidenum">
              <a:rPr lang="en-US"/>
              <a:pPr/>
              <a:t>36</a:t>
            </a:fld>
            <a:endParaRPr lang="en-US"/>
          </a:p>
        </p:txBody>
      </p:sp>
      <p:sp>
        <p:nvSpPr>
          <p:cNvPr id="6041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BAA1DE-3CE1-164D-B300-09C3EB92B14D}" type="slidenum">
              <a:rPr lang="en-US"/>
              <a:pPr/>
              <a:t>37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133803-C1F9-5C4D-A30D-4D2AAC568BEC}" type="slidenum">
              <a:rPr lang="en-US"/>
              <a:pPr/>
              <a:t>38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C831F3-5E37-B043-B52B-D6715A38A8B3}" type="slidenum">
              <a:rPr lang="en-US"/>
              <a:pPr/>
              <a:t>39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66352A-5B5B-3C4F-9F87-E8B7929CFE2C}" type="slidenum">
              <a:rPr lang="en-US"/>
              <a:pPr/>
              <a:t>40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30382D-18B7-FF42-88FB-6780CCD69562}" type="slidenum">
              <a:rPr lang="en-US"/>
              <a:pPr/>
              <a:t>21</a:t>
            </a:fld>
            <a:endParaRPr lang="en-US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8B5DA4-E7D1-0745-8A51-9430BB138B50}" type="slidenum">
              <a:rPr lang="en-US"/>
              <a:pPr/>
              <a:t>54</a:t>
            </a:fld>
            <a:endParaRPr lang="en-US"/>
          </a:p>
        </p:txBody>
      </p:sp>
      <p:sp>
        <p:nvSpPr>
          <p:cNvPr id="151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7B6F8D-72D8-104F-9535-8181D35692AE}" type="slidenum">
              <a:rPr lang="en-US"/>
              <a:pPr/>
              <a:t>55</a:t>
            </a:fld>
            <a:endParaRPr lang="en-US"/>
          </a:p>
        </p:txBody>
      </p:sp>
      <p:sp>
        <p:nvSpPr>
          <p:cNvPr id="153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E8C2FB-98F1-1749-A46C-A1FEB19273FC}" type="slidenum">
              <a:rPr lang="en-US"/>
              <a:pPr/>
              <a:t>22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928BCE-4558-2D40-A6FB-BA7AD1985ACC}" type="slidenum">
              <a:rPr lang="en-US"/>
              <a:pPr/>
              <a:t>24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6FAF7E-72BB-9B49-822F-FF0C41E38EC4}" type="slidenum">
              <a:rPr lang="en-US"/>
              <a:pPr/>
              <a:t>25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F9F43E-9B2F-9A44-98F9-EEFB98FE03CE}" type="slidenum">
              <a:rPr lang="en-US"/>
              <a:pPr/>
              <a:t>26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217790-28DE-C044-9CD2-126444B6BF9F}" type="slidenum">
              <a:rPr lang="en-US"/>
              <a:pPr/>
              <a:t>27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78FFC4-1E1E-A942-B48C-C48A52FA89A4}" type="slidenum">
              <a:rPr lang="en-US"/>
              <a:pPr/>
              <a:t>28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5D3B15-073C-C84A-9AE0-D97EACFCDC8F}" type="slidenum">
              <a:rPr lang="en-US"/>
              <a:pPr/>
              <a:t>29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C504-9BB8-3E41-87EF-66D862E42EB8}" type="datetimeFigureOut">
              <a:rPr lang="en-US" smtClean="0"/>
              <a:pPr/>
              <a:t>9/30/17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D0B9-AC70-9C4F-A853-861A02174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C504-9BB8-3E41-87EF-66D862E42EB8}" type="datetimeFigureOut">
              <a:rPr lang="en-US" smtClean="0"/>
              <a:pPr/>
              <a:t>9/30/17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D0B9-AC70-9C4F-A853-861A02174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C504-9BB8-3E41-87EF-66D862E42EB8}" type="datetimeFigureOut">
              <a:rPr lang="en-US" smtClean="0"/>
              <a:pPr/>
              <a:t>9/30/17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D0B9-AC70-9C4F-A853-861A02174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620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752600"/>
            <a:ext cx="3733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1752600"/>
            <a:ext cx="3733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14413" y="61071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52813" y="61071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81813" y="6107113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fld id="{67B1092A-A119-3E42-8D7B-2ACC623207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C504-9BB8-3E41-87EF-66D862E42EB8}" type="datetimeFigureOut">
              <a:rPr lang="en-US" smtClean="0"/>
              <a:pPr/>
              <a:t>9/30/17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D0B9-AC70-9C4F-A853-861A02174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C504-9BB8-3E41-87EF-66D862E42EB8}" type="datetimeFigureOut">
              <a:rPr lang="en-US" smtClean="0"/>
              <a:pPr/>
              <a:t>9/30/17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D0B9-AC70-9C4F-A853-861A02174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C504-9BB8-3E41-87EF-66D862E42EB8}" type="datetimeFigureOut">
              <a:rPr lang="en-US" smtClean="0"/>
              <a:pPr/>
              <a:t>9/30/17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D0B9-AC70-9C4F-A853-861A02174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C504-9BB8-3E41-87EF-66D862E42EB8}" type="datetimeFigureOut">
              <a:rPr lang="en-US" smtClean="0"/>
              <a:pPr/>
              <a:t>9/30/17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D0B9-AC70-9C4F-A853-861A02174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C504-9BB8-3E41-87EF-66D862E42EB8}" type="datetimeFigureOut">
              <a:rPr lang="en-US" smtClean="0"/>
              <a:pPr/>
              <a:t>9/30/17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D0B9-AC70-9C4F-A853-861A02174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C504-9BB8-3E41-87EF-66D862E42EB8}" type="datetimeFigureOut">
              <a:rPr lang="en-US" smtClean="0"/>
              <a:pPr/>
              <a:t>9/30/17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D0B9-AC70-9C4F-A853-861A02174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C504-9BB8-3E41-87EF-66D862E42EB8}" type="datetimeFigureOut">
              <a:rPr lang="en-US" smtClean="0"/>
              <a:pPr/>
              <a:t>9/30/17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D0B9-AC70-9C4F-A853-861A02174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8C504-9BB8-3E41-87EF-66D862E42EB8}" type="datetimeFigureOut">
              <a:rPr lang="en-US" smtClean="0"/>
              <a:pPr/>
              <a:t>9/30/17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AD0B9-AC70-9C4F-A853-861A02174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8C504-9BB8-3E41-87EF-66D862E42EB8}" type="datetimeFigureOut">
              <a:rPr lang="en-US" smtClean="0"/>
              <a:pPr/>
              <a:t>9/30/17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AD0B9-AC70-9C4F-A853-861A021746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random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2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3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2.bin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amgoldstein.com/" TargetMode="External"/><Relationship Id="rId3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bin"/><Relationship Id="rId3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07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5400" dirty="0" smtClean="0"/>
              <a:t>Overcoming Underachievement:</a:t>
            </a:r>
            <a:br>
              <a:rPr lang="en-US" sz="5400" dirty="0" smtClean="0"/>
            </a:br>
            <a:r>
              <a:rPr lang="en-US" sz="4000" dirty="0" smtClean="0"/>
              <a:t>Nurturing a Resilient Mindset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3036845" y="2187990"/>
            <a:ext cx="70028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Sam Goldstein Ph.D.</a:t>
            </a:r>
          </a:p>
          <a:p>
            <a:r>
              <a:rPr lang="en-US" dirty="0" smtClean="0"/>
              <a:t> Assistant Clinical Professor of Psychiatry,</a:t>
            </a:r>
          </a:p>
          <a:p>
            <a:r>
              <a:rPr lang="en-US" dirty="0" smtClean="0"/>
              <a:t>      University of Utah</a:t>
            </a:r>
          </a:p>
          <a:p>
            <a:r>
              <a:rPr lang="en-US" dirty="0" smtClean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www.samgoldstein.com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https-%2F%2Fcdn.evbuc.com%2Fimages%2F29153487%2F79929762001%2F1%2Forigi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328" y="3727328"/>
            <a:ext cx="6261344" cy="313067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Parent’s Future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2" name="Picture 4" descr="My Famil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82900" y="1447800"/>
            <a:ext cx="4051300" cy="51371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620000" cy="868363"/>
          </a:xfrm>
        </p:spPr>
        <p:txBody>
          <a:bodyPr/>
          <a:lstStyle/>
          <a:p>
            <a:r>
              <a:rPr lang="en-US"/>
              <a:t>My Parent’s Future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6" name="Picture 4" descr="Me and Da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4325" y="1219200"/>
            <a:ext cx="4003675" cy="5334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Future</a:t>
            </a:r>
            <a:endParaRPr lang="en-US" dirty="0"/>
          </a:p>
        </p:txBody>
      </p:sp>
      <p:pic>
        <p:nvPicPr>
          <p:cNvPr id="6" name="Content Placeholder 5" descr="IMG_374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336" r="-20336"/>
          <a:stretch>
            <a:fillRect/>
          </a:stretch>
        </p:blipFill>
        <p:spPr>
          <a:xfrm>
            <a:off x="80141" y="1600200"/>
            <a:ext cx="9404059" cy="5171870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590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/>
              <a:t>Caregivers are the architects of the way in which experience influences of genetically preprogrammed but experience dependent brain development.</a:t>
            </a:r>
            <a:endParaRPr lang="en-US" sz="4000"/>
          </a:p>
        </p:txBody>
      </p:sp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5622925" y="5446713"/>
            <a:ext cx="23447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1800">
                <a:latin typeface="Arial" charset="0"/>
              </a:rPr>
              <a:t>Daniel Siegel</a:t>
            </a:r>
          </a:p>
          <a:p>
            <a:pPr eaLnBrk="0" hangingPunct="0"/>
            <a:r>
              <a:rPr lang="en-US" sz="1800" i="1">
                <a:latin typeface="Arial" charset="0"/>
              </a:rPr>
              <a:t>The Developing Mind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B.C.</a:t>
            </a:r>
            <a:br>
              <a:rPr lang="en-US"/>
            </a:br>
            <a:r>
              <a:rPr lang="en-US"/>
              <a:t>Life Before Children or. . .</a:t>
            </a:r>
          </a:p>
        </p:txBody>
      </p:sp>
      <p:pic>
        <p:nvPicPr>
          <p:cNvPr id="69636" name="Picture 4" descr="Bea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0" y="1600200"/>
            <a:ext cx="3600450" cy="4953000"/>
          </a:xfrm>
          <a:prstGeom prst="rect">
            <a:avLst/>
          </a:prstGeom>
          <a:noFill/>
        </p:spPr>
      </p:pic>
      <p:sp>
        <p:nvSpPr>
          <p:cNvPr id="69638" name="Text Box 6"/>
          <p:cNvSpPr txBox="1">
            <a:spLocks noGrp="1" noChangeArrowheads="1"/>
          </p:cNvSpPr>
          <p:nvPr>
            <p:ph idx="1"/>
          </p:nvPr>
        </p:nvSpPr>
        <p:spPr>
          <a:xfrm>
            <a:off x="1371600" y="5105400"/>
            <a:ext cx="8686800" cy="762000"/>
          </a:xfrm>
          <a:noFill/>
          <a:ln/>
        </p:spPr>
        <p:txBody>
          <a:bodyPr>
            <a:normAutofit fontScale="70000" lnSpcReduction="20000"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7200" b="1">
                <a:solidFill>
                  <a:srgbClr val="EF3D0D"/>
                </a:solidFill>
                <a:latin typeface="Tempus Sans ITC" pitchFamily="82" charset="0"/>
              </a:rPr>
              <a:t>BEFORE CHAOS!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/>
              <a:t>Before Children</a:t>
            </a:r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981200"/>
            <a:ext cx="37338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3600"/>
              <a:t>When you believed all your dreams and wishes about parenting and children would come true!</a:t>
            </a:r>
          </a:p>
        </p:txBody>
      </p:sp>
      <p:pic>
        <p:nvPicPr>
          <p:cNvPr id="84998" name="Picture 6" descr="Allyson as a Princes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600200" y="1752600"/>
            <a:ext cx="2720975" cy="4800600"/>
          </a:xfrm>
          <a:noFill/>
          <a:ln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49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7" grpId="0" build="p" autoUpdateAnimBg="0" advAuto="100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Kind of Parent You Promised to Be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Loving and patient</a:t>
            </a:r>
          </a:p>
          <a:p>
            <a:r>
              <a:rPr lang="en-US"/>
              <a:t>You would explain not order</a:t>
            </a:r>
          </a:p>
          <a:p>
            <a:r>
              <a:rPr lang="en-US"/>
              <a:t>You would discuss not overpower</a:t>
            </a:r>
          </a:p>
          <a:p>
            <a:r>
              <a:rPr lang="en-US"/>
              <a:t>You would be patient</a:t>
            </a:r>
          </a:p>
          <a:p>
            <a:r>
              <a:rPr lang="en-US"/>
              <a:t>You would remain calm</a:t>
            </a:r>
          </a:p>
          <a:p>
            <a:r>
              <a:rPr lang="en-US"/>
              <a:t>You would be consistent</a:t>
            </a:r>
          </a:p>
          <a:p>
            <a:r>
              <a:rPr lang="en-US"/>
              <a:t>Neither too lenient nor too strict and….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257800"/>
          </a:xfrm>
        </p:spPr>
        <p:txBody>
          <a:bodyPr/>
          <a:lstStyle/>
          <a:p>
            <a:r>
              <a:rPr lang="en-US"/>
              <a:t>YOU WOULD NEVER GET ANGRY!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Why is it so hard to keep our promise?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Raising children requires long hours.</a:t>
            </a:r>
          </a:p>
          <a:p>
            <a:pPr>
              <a:lnSpc>
                <a:spcPct val="90000"/>
              </a:lnSpc>
            </a:pPr>
            <a:r>
              <a:rPr lang="en-US"/>
              <a:t>Children are messy.  You must pick up, wipe up, clean up, organize, support and supervise.</a:t>
            </a:r>
          </a:p>
          <a:p>
            <a:pPr>
              <a:lnSpc>
                <a:spcPct val="90000"/>
              </a:lnSpc>
            </a:pPr>
            <a:r>
              <a:rPr lang="en-US"/>
              <a:t>Children are noisy and disturb our peace.</a:t>
            </a:r>
          </a:p>
          <a:p>
            <a:pPr>
              <a:lnSpc>
                <a:spcPct val="90000"/>
              </a:lnSpc>
            </a:pPr>
            <a:r>
              <a:rPr lang="en-US"/>
              <a:t>Caring for children requires time consuming tasks such as laundry, shopping, cooking and driving.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Why is it so hard to keep our promise?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Children are self centered.  Their needs come before yours.</a:t>
            </a:r>
          </a:p>
          <a:p>
            <a:pPr>
              <a:lnSpc>
                <a:spcPct val="90000"/>
              </a:lnSpc>
            </a:pPr>
            <a:r>
              <a:rPr lang="en-US"/>
              <a:t>In their quest for independence children test limits and our patience.</a:t>
            </a:r>
          </a:p>
          <a:p>
            <a:pPr>
              <a:lnSpc>
                <a:spcPct val="90000"/>
              </a:lnSpc>
            </a:pPr>
            <a:r>
              <a:rPr lang="en-US"/>
              <a:t>Children require large amounts of attention, approval and support.</a:t>
            </a:r>
          </a:p>
          <a:p>
            <a:pPr>
              <a:lnSpc>
                <a:spcPct val="90000"/>
              </a:lnSpc>
            </a:pPr>
            <a:r>
              <a:rPr lang="en-US"/>
              <a:t>Children of all ages require supervision</a:t>
            </a:r>
          </a:p>
          <a:p>
            <a:pPr>
              <a:lnSpc>
                <a:spcPct val="90000"/>
              </a:lnSpc>
            </a:pPr>
            <a:r>
              <a:rPr lang="en-US"/>
              <a:t>Some children are difficult to understand.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50838"/>
            <a:ext cx="7315200" cy="6278562"/>
          </a:xfrm>
        </p:spPr>
        <p:txBody>
          <a:bodyPr/>
          <a:lstStyle/>
          <a:p>
            <a:r>
              <a:rPr lang="en-US"/>
              <a:t>There is an inflation of stress and risk facing our children.  Not surprisingly there is also an inflation of mental illness.</a:t>
            </a:r>
          </a:p>
        </p:txBody>
      </p:sp>
    </p:spTree>
  </p:cSld>
  <p:clrMapOvr>
    <a:masterClrMapping/>
  </p:clrMapOvr>
  <p:transition spd="slow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35008" y="1752600"/>
            <a:ext cx="4038600" cy="18288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Clayton Cares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6628" name="Picture 4" descr="Clayton Anderson Let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96443" y="195120"/>
            <a:ext cx="45307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28676" name="Picture 4" descr="Clayton Anderson Letter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33600" y="604093"/>
            <a:ext cx="5964458" cy="586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5626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Clayton Can’t Get a Break</a:t>
            </a:r>
          </a:p>
        </p:txBody>
      </p:sp>
      <p:sp>
        <p:nvSpPr>
          <p:cNvPr id="31437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0724" name="Picture 4" descr="clayton's te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4423" y="1437300"/>
            <a:ext cx="6762717" cy="5319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We can’t keep our promise by adopting a deficit model!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7" name="Picture 5" descr="Classroom Draw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828800"/>
            <a:ext cx="7772400" cy="4724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/>
              <a:t>Did you ever wonder . . . ?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6868" name="Picture 4" descr="Walk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8800" y="1371600"/>
            <a:ext cx="303212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38916" name="Picture 4" descr="Batch 1 photo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371600"/>
            <a:ext cx="3124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0964" name="Picture 5" descr="William Cannon 02-19-98 Human Figure Draw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828800"/>
            <a:ext cx="2676525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6" descr="Caroline Lassetter 05-26-99 Human Figure Draw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1524000"/>
            <a:ext cx="2566988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3012" name="Picture 5" descr="Kid Drawing on the Flo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1447800"/>
            <a:ext cx="3276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5060" name="Picture 4" descr="Read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524000"/>
            <a:ext cx="5867400" cy="441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8763" y="0"/>
            <a:ext cx="8885237" cy="1981200"/>
          </a:xfrm>
        </p:spPr>
        <p:txBody>
          <a:bodyPr/>
          <a:lstStyle/>
          <a:p>
            <a:r>
              <a:rPr lang="en-US"/>
              <a:t>The Future</a:t>
            </a:r>
          </a:p>
        </p:txBody>
      </p:sp>
      <p:pic>
        <p:nvPicPr>
          <p:cNvPr id="6147" name="Picture 3" descr="School Kids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371600" y="1671638"/>
            <a:ext cx="7010400" cy="4673600"/>
          </a:xfrm>
          <a:noFill/>
          <a:ln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7108" name="Picture 4" descr="Sam's Photos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1371600"/>
            <a:ext cx="253523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49156" name="Picture 4" descr="batch 5 photo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752600"/>
            <a:ext cx="5789613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pPr eaLnBrk="1" hangingPunct="1">
              <a:defRPr/>
            </a:pPr>
            <a:endParaRPr lang="en-US" sz="3600"/>
          </a:p>
        </p:txBody>
      </p:sp>
      <p:pic>
        <p:nvPicPr>
          <p:cNvPr id="217091" name="Picture 1027" descr="Picture 7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447800" y="1524000"/>
            <a:ext cx="6070600" cy="4441825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3252" name="Picture 4" descr="Dec20-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447800"/>
            <a:ext cx="5562600" cy="458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5300" name="Picture 4" descr="Music 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1447800"/>
            <a:ext cx="46196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232666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Instinctual Optimism </a:t>
            </a:r>
            <a:br>
              <a:rPr lang="en-US" dirty="0" smtClean="0"/>
            </a:br>
            <a:r>
              <a:rPr lang="en-US" dirty="0" smtClean="0"/>
              <a:t>&amp;</a:t>
            </a:r>
            <a:br>
              <a:rPr lang="en-US" dirty="0" smtClean="0"/>
            </a:br>
            <a:r>
              <a:rPr lang="en-US" dirty="0" smtClean="0"/>
              <a:t>Intrinsic Motivation</a:t>
            </a:r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102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67267" name="Rectangle 102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59396" name="Picture 1028" descr="Sam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1362075"/>
            <a:ext cx="3243263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38400" y="1828800"/>
            <a:ext cx="4800600" cy="2590800"/>
          </a:xfrm>
        </p:spPr>
        <p:txBody>
          <a:bodyPr/>
          <a:lstStyle/>
          <a:p>
            <a:pPr eaLnBrk="1" hangingPunct="1">
              <a:defRPr/>
            </a:pPr>
            <a:r>
              <a:rPr lang="en-US" sz="3900" i="1"/>
              <a:t>Resilience</a:t>
            </a:r>
            <a:r>
              <a:rPr lang="en-US" sz="3900"/>
              <a:t> is a pattern of positive adaptation in the context of past or present adversity.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09800"/>
            <a:ext cx="7772400" cy="1828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6300"/>
              <a:t>Good Coping = Resilience</a:t>
            </a:r>
            <a:endParaRPr lang="en-US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9906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971800"/>
            <a:ext cx="7772400" cy="990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Tahoma" charset="0"/>
              </a:rPr>
              <a:t>Instinctual </a:t>
            </a:r>
            <a:r>
              <a:rPr lang="en-US" dirty="0" smtClean="0">
                <a:solidFill>
                  <a:schemeClr val="tx1"/>
                </a:solidFill>
                <a:latin typeface="Tahoma" charset="0"/>
              </a:rPr>
              <a:t>optimism and intrinsic motivation can </a:t>
            </a:r>
            <a:r>
              <a:rPr lang="en-US" dirty="0">
                <a:solidFill>
                  <a:schemeClr val="tx1"/>
                </a:solidFill>
                <a:latin typeface="Tahoma" charset="0"/>
              </a:rPr>
              <a:t>be understood as</a:t>
            </a:r>
            <a:r>
              <a:rPr lang="en-US" dirty="0" smtClean="0">
                <a:solidFill>
                  <a:schemeClr val="tx1"/>
                </a:solidFill>
                <a:latin typeface="Tahoma" charset="0"/>
              </a:rPr>
              <a:t>  </a:t>
            </a:r>
            <a:r>
              <a:rPr lang="en-US" dirty="0">
                <a:solidFill>
                  <a:schemeClr val="tx1"/>
                </a:solidFill>
                <a:latin typeface="Tahoma" charset="0"/>
              </a:rPr>
              <a:t>vital </a:t>
            </a:r>
            <a:r>
              <a:rPr lang="en-US" dirty="0" smtClean="0">
                <a:solidFill>
                  <a:schemeClr val="tx1"/>
                </a:solidFill>
                <a:latin typeface="Tahoma" charset="0"/>
              </a:rPr>
              <a:t>components </a:t>
            </a:r>
            <a:r>
              <a:rPr lang="en-US" dirty="0">
                <a:solidFill>
                  <a:schemeClr val="tx1"/>
                </a:solidFill>
                <a:latin typeface="Tahoma" charset="0"/>
              </a:rPr>
              <a:t>guiding human development, self-discipline, a sense of ownership and responsibility for one’s behavior.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50838"/>
            <a:ext cx="7467600" cy="6202362"/>
          </a:xfrm>
        </p:spPr>
        <p:txBody>
          <a:bodyPr/>
          <a:lstStyle/>
          <a:p>
            <a:r>
              <a:rPr lang="en-US"/>
              <a:t>The purpose of life is to prepare the next generation for their future.</a:t>
            </a:r>
          </a:p>
        </p:txBody>
      </p:sp>
    </p:spTree>
  </p:cSld>
  <p:clrMapOvr>
    <a:masterClrMapping/>
  </p:clrMapOvr>
  <p:transition spd="slow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/>
              <a:t>Instinctual </a:t>
            </a:r>
            <a:r>
              <a:rPr lang="en-US" dirty="0" smtClean="0"/>
              <a:t>optimism and intrinsic motivation serve </a:t>
            </a:r>
            <a:r>
              <a:rPr lang="en-US" dirty="0"/>
              <a:t>as the fuel for a resilient mindset.</a:t>
            </a: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895600"/>
            <a:ext cx="4343400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Kindergarten Graduation</a:t>
            </a:r>
          </a:p>
        </p:txBody>
      </p:sp>
      <p:pic>
        <p:nvPicPr>
          <p:cNvPr id="108547" name="Picture 3" descr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132263" y="228600"/>
            <a:ext cx="4673600" cy="6400800"/>
          </a:xfrm>
          <a:ln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How Will They Feel in Five Years? </a:t>
            </a:r>
          </a:p>
        </p:txBody>
      </p:sp>
      <p:pic>
        <p:nvPicPr>
          <p:cNvPr id="110595" name="Picture 3" descr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9200" y="1600200"/>
            <a:ext cx="6908800" cy="5054600"/>
          </a:xfrm>
          <a:ln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620000" cy="628650"/>
          </a:xfrm>
        </p:spPr>
        <p:txBody>
          <a:bodyPr>
            <a:normAutofit fontScale="90000"/>
          </a:bodyPr>
          <a:lstStyle/>
          <a:p>
            <a:r>
              <a:rPr lang="en-US"/>
              <a:t>Preschool  Graduation Part I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4" name="Picture 4" descr="Preschool grad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600200"/>
            <a:ext cx="7924800" cy="5029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620000" cy="628650"/>
          </a:xfrm>
        </p:spPr>
        <p:txBody>
          <a:bodyPr>
            <a:normAutofit fontScale="90000"/>
          </a:bodyPr>
          <a:lstStyle/>
          <a:p>
            <a:r>
              <a:rPr lang="en-US"/>
              <a:t>Preschool Graduation Part II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8" name="Picture 4" descr="Preschool grad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600200"/>
            <a:ext cx="7620000" cy="50276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0"/>
                            </p:stCondLst>
                            <p:childTnLst>
                              <p:par>
                                <p:cTn id="10" presetID="7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295400" y="3505200"/>
            <a:ext cx="6629400" cy="304800"/>
          </a:xfrm>
        </p:spPr>
        <p:txBody>
          <a:bodyPr>
            <a:normAutofit fontScale="90000"/>
          </a:bodyPr>
          <a:lstStyle/>
          <a:p>
            <a:r>
              <a:rPr lang="en-US" sz="3200"/>
              <a:t>“I’m not afraid about my girlfriends and myself, we’ll squeeze through somehow, though I’m not too certain about my math.”</a:t>
            </a: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sz="3600"/>
              <a:t>Anne Frank</a:t>
            </a:r>
            <a:br>
              <a:rPr lang="en-US" sz="3600"/>
            </a:br>
            <a:r>
              <a:rPr lang="en-US" sz="3600"/>
              <a:t>June 21, l942</a:t>
            </a:r>
          </a:p>
        </p:txBody>
      </p:sp>
    </p:spTree>
  </p:cSld>
  <p:clrMapOvr>
    <a:masterClrMapping/>
  </p:clrMapOvr>
  <p:transition spd="slow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219200"/>
            <a:ext cx="7239000" cy="5257800"/>
          </a:xfrm>
        </p:spPr>
        <p:txBody>
          <a:bodyPr/>
          <a:lstStyle/>
          <a:p>
            <a:r>
              <a:rPr lang="en-US" sz="2800"/>
              <a:t>“I have lots of courage, I feel so strong and as if I can bear a great deal,I feel so free and so young!  I was glad when I first realized it, because I don’t think I shall easily bow down before the blows that inevitably come to everyone.”</a:t>
            </a: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sz="3600"/>
              <a:t>Anne Frank</a:t>
            </a:r>
            <a:br>
              <a:rPr lang="en-US" sz="3600"/>
            </a:br>
            <a:r>
              <a:rPr lang="en-US" sz="3600"/>
              <a:t>July 15, 1944</a:t>
            </a:r>
          </a:p>
        </p:txBody>
      </p:sp>
    </p:spTree>
  </p:cSld>
  <p:clrMapOvr>
    <a:masterClrMapping/>
  </p:clrMapOvr>
  <p:transition spd="slow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514600"/>
            <a:ext cx="8229600" cy="1139825"/>
          </a:xfrm>
        </p:spPr>
        <p:txBody>
          <a:bodyPr>
            <a:normAutofit fontScale="90000"/>
          </a:bodyPr>
          <a:lstStyle/>
          <a:p>
            <a:r>
              <a:rPr lang="en-US"/>
              <a:t>Resilience is a developmental process that involves individual differences in children’s attributes (e.g. temperament, cognitive abilities) and environments (e.g. supportive parenting, enriched classrooms). </a:t>
            </a:r>
          </a:p>
        </p:txBody>
      </p:sp>
      <p:sp>
        <p:nvSpPr>
          <p:cNvPr id="106499" name="Text Box 3"/>
          <p:cNvSpPr txBox="1">
            <a:spLocks noChangeArrowheads="1"/>
          </p:cNvSpPr>
          <p:nvPr/>
        </p:nvSpPr>
        <p:spPr bwMode="auto">
          <a:xfrm>
            <a:off x="5508625" y="6172200"/>
            <a:ext cx="4168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400"/>
              <a:t>Kirby Deater-Deckard</a:t>
            </a:r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6400800" y="6400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endParaRPr lang="en-US" sz="2400"/>
          </a:p>
        </p:txBody>
      </p:sp>
    </p:spTree>
  </p:cSld>
  <p:clrMapOvr>
    <a:masterClrMapping/>
  </p:clrMapOvr>
  <p:transition spd="slow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2667000"/>
            <a:ext cx="7721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Resilience is a process focusing upon strengths to overcome adversity.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ChangeArrowheads="1"/>
          </p:cNvSpPr>
          <p:nvPr>
            <p:ph type="title"/>
          </p:nvPr>
        </p:nvSpPr>
        <p:spPr>
          <a:xfrm>
            <a:off x="806643" y="0"/>
            <a:ext cx="8229600" cy="1680210"/>
          </a:xfrm>
          <a:ln/>
        </p:spPr>
        <p:txBody>
          <a:bodyPr rIns="81279"/>
          <a:lstStyle/>
          <a:p>
            <a:r>
              <a:rPr lang="en-US" dirty="0"/>
              <a:t>Person Attributes Associated With Successful Coping*</a:t>
            </a: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1748790"/>
            <a:ext cx="8229600" cy="5109210"/>
          </a:xfrm>
          <a:ln/>
        </p:spPr>
        <p:txBody>
          <a:bodyPr rIns="228600"/>
          <a:lstStyle/>
          <a:p>
            <a:pPr marL="380048" indent="-340043">
              <a:lnSpc>
                <a:spcPct val="90000"/>
              </a:lnSpc>
            </a:pPr>
            <a:r>
              <a:rPr lang="en-US" sz="2200" dirty="0"/>
              <a:t>Affectionate, engaging temperament.</a:t>
            </a:r>
          </a:p>
          <a:p>
            <a:pPr marL="380048" indent="-340043">
              <a:lnSpc>
                <a:spcPct val="90000"/>
              </a:lnSpc>
            </a:pPr>
            <a:r>
              <a:rPr lang="en-US" sz="2200" dirty="0"/>
              <a:t>Sociable.</a:t>
            </a:r>
          </a:p>
          <a:p>
            <a:pPr marL="380048" indent="-340043">
              <a:lnSpc>
                <a:spcPct val="90000"/>
              </a:lnSpc>
            </a:pPr>
            <a:r>
              <a:rPr lang="en-US" sz="2200" dirty="0"/>
              <a:t>Autonomous.</a:t>
            </a:r>
          </a:p>
          <a:p>
            <a:pPr marL="380048" indent="-340043">
              <a:lnSpc>
                <a:spcPct val="90000"/>
              </a:lnSpc>
            </a:pPr>
            <a:r>
              <a:rPr lang="en-US" sz="2200" dirty="0"/>
              <a:t>Above average IQ.</a:t>
            </a:r>
          </a:p>
          <a:p>
            <a:pPr marL="380048" indent="-340043">
              <a:lnSpc>
                <a:spcPct val="90000"/>
              </a:lnSpc>
            </a:pPr>
            <a:r>
              <a:rPr lang="en-US" sz="2200" dirty="0"/>
              <a:t>Good reading skills.</a:t>
            </a:r>
          </a:p>
          <a:p>
            <a:pPr marL="380048" indent="-340043">
              <a:lnSpc>
                <a:spcPct val="90000"/>
              </a:lnSpc>
            </a:pPr>
            <a:r>
              <a:rPr lang="en-US" sz="2200" dirty="0"/>
              <a:t>High achievement motivation.</a:t>
            </a:r>
          </a:p>
          <a:p>
            <a:pPr marL="380048" indent="-340043">
              <a:lnSpc>
                <a:spcPct val="90000"/>
              </a:lnSpc>
            </a:pPr>
            <a:r>
              <a:rPr lang="en-US" sz="2200" dirty="0"/>
              <a:t>Positive self-concept.</a:t>
            </a:r>
          </a:p>
          <a:p>
            <a:pPr marL="380048" indent="-340043">
              <a:lnSpc>
                <a:spcPct val="90000"/>
              </a:lnSpc>
            </a:pPr>
            <a:r>
              <a:rPr lang="en-US" sz="2200" dirty="0"/>
              <a:t>Impulse control.</a:t>
            </a:r>
          </a:p>
          <a:p>
            <a:pPr marL="380048" indent="-340043">
              <a:lnSpc>
                <a:spcPct val="90000"/>
              </a:lnSpc>
            </a:pPr>
            <a:r>
              <a:rPr lang="en-US" sz="2200" dirty="0"/>
              <a:t>Internal locus of control.</a:t>
            </a:r>
          </a:p>
          <a:p>
            <a:pPr marL="380048" indent="-340043">
              <a:lnSpc>
                <a:spcPct val="90000"/>
              </a:lnSpc>
            </a:pPr>
            <a:r>
              <a:rPr lang="en-US" sz="2200" dirty="0"/>
              <a:t>Planning skills.</a:t>
            </a:r>
          </a:p>
          <a:p>
            <a:pPr marL="380048" indent="-340043">
              <a:lnSpc>
                <a:spcPct val="90000"/>
              </a:lnSpc>
            </a:pPr>
            <a:r>
              <a:rPr lang="en-US" sz="2200" dirty="0"/>
              <a:t>Faith.</a:t>
            </a:r>
          </a:p>
          <a:p>
            <a:pPr marL="380048" indent="-340043">
              <a:lnSpc>
                <a:spcPct val="90000"/>
              </a:lnSpc>
            </a:pPr>
            <a:r>
              <a:rPr lang="en-US" sz="2200" dirty="0"/>
              <a:t>Humorous.</a:t>
            </a:r>
          </a:p>
          <a:p>
            <a:pPr marL="380048" indent="-340043">
              <a:lnSpc>
                <a:spcPct val="90000"/>
              </a:lnSpc>
            </a:pPr>
            <a:r>
              <a:rPr lang="en-US" sz="2200" dirty="0"/>
              <a:t>Helpfulness.</a:t>
            </a:r>
          </a:p>
        </p:txBody>
      </p:sp>
      <p:sp>
        <p:nvSpPr>
          <p:cNvPr id="60419" name="Rectangle 3"/>
          <p:cNvSpPr>
            <a:spLocks/>
          </p:cNvSpPr>
          <p:nvPr/>
        </p:nvSpPr>
        <p:spPr bwMode="auto">
          <a:xfrm>
            <a:off x="4553427" y="6183940"/>
            <a:ext cx="4560570" cy="43434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40" bIns="0">
            <a:prstTxWarp prst="textNoShape">
              <a:avLst/>
            </a:prstTxWarp>
          </a:bodyPr>
          <a:lstStyle/>
          <a:p>
            <a:pPr marL="40005"/>
            <a:r>
              <a:rPr lang="en-US" sz="2300" dirty="0">
                <a:latin typeface="Arial" charset="0"/>
                <a:ea typeface="Arial" charset="0"/>
                <a:cs typeface="Arial" charset="0"/>
                <a:sym typeface="Arial" charset="0"/>
              </a:rPr>
              <a:t>* Replicated in 2 or more studies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4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Survival of the Species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7938" y="2220913"/>
            <a:ext cx="7408862" cy="3646487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Salmon and snakes are born with sufficient instincts to survive.</a:t>
            </a:r>
          </a:p>
          <a:p>
            <a:pPr>
              <a:lnSpc>
                <a:spcPct val="90000"/>
              </a:lnSpc>
            </a:pPr>
            <a:r>
              <a:rPr lang="en-US"/>
              <a:t>Bear cubs require at least one or two years with their mother to insure survival.</a:t>
            </a:r>
          </a:p>
          <a:p>
            <a:pPr>
              <a:lnSpc>
                <a:spcPct val="90000"/>
              </a:lnSpc>
            </a:pPr>
            <a:r>
              <a:rPr lang="en-US"/>
              <a:t>Higher primates require three or four years.</a:t>
            </a:r>
          </a:p>
          <a:p>
            <a:pPr>
              <a:lnSpc>
                <a:spcPct val="90000"/>
              </a:lnSpc>
            </a:pPr>
            <a:r>
              <a:rPr lang="en-US"/>
              <a:t>Humans require at least ten years.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/>
          </p:nvPr>
        </p:nvSpPr>
        <p:spPr>
          <a:xfrm>
            <a:off x="813424" y="-108430"/>
            <a:ext cx="8229600" cy="2057400"/>
          </a:xfrm>
          <a:ln/>
        </p:spPr>
        <p:txBody>
          <a:bodyPr rIns="81279"/>
          <a:lstStyle/>
          <a:p>
            <a:r>
              <a:rPr lang="en-US" dirty="0"/>
              <a:t>Environmental Factors Associated With Successful Coping*</a:t>
            </a: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228600"/>
          <a:lstStyle/>
          <a:p>
            <a:pPr marL="377190" indent="-337185">
              <a:lnSpc>
                <a:spcPct val="90000"/>
              </a:lnSpc>
            </a:pPr>
            <a:r>
              <a:rPr lang="en-US" sz="2500" dirty="0"/>
              <a:t>Smaller family size.</a:t>
            </a:r>
          </a:p>
          <a:p>
            <a:pPr marL="377190" indent="-337185">
              <a:lnSpc>
                <a:spcPct val="90000"/>
              </a:lnSpc>
            </a:pPr>
            <a:r>
              <a:rPr lang="en-US" sz="2500" dirty="0"/>
              <a:t>Maternal competence and mental health.</a:t>
            </a:r>
          </a:p>
          <a:p>
            <a:pPr marL="377190" indent="-337185">
              <a:lnSpc>
                <a:spcPct val="90000"/>
              </a:lnSpc>
            </a:pPr>
            <a:r>
              <a:rPr lang="en-US" sz="2500" dirty="0"/>
              <a:t>Close bond with primary caregiver.</a:t>
            </a:r>
          </a:p>
          <a:p>
            <a:pPr marL="377190" indent="-337185">
              <a:lnSpc>
                <a:spcPct val="90000"/>
              </a:lnSpc>
            </a:pPr>
            <a:r>
              <a:rPr lang="en-US" sz="2500" dirty="0"/>
              <a:t>Supportive siblings.</a:t>
            </a:r>
          </a:p>
          <a:p>
            <a:pPr marL="377190" indent="-337185">
              <a:lnSpc>
                <a:spcPct val="90000"/>
              </a:lnSpc>
            </a:pPr>
            <a:r>
              <a:rPr lang="en-US" sz="2500" dirty="0"/>
              <a:t>Extended family involvement.</a:t>
            </a:r>
          </a:p>
          <a:p>
            <a:pPr marL="377190" indent="-337185">
              <a:lnSpc>
                <a:spcPct val="90000"/>
              </a:lnSpc>
            </a:pPr>
            <a:r>
              <a:rPr lang="en-US" sz="2500" dirty="0"/>
              <a:t>Living above the poverty level.</a:t>
            </a:r>
          </a:p>
          <a:p>
            <a:pPr marL="377190" indent="-337185">
              <a:lnSpc>
                <a:spcPct val="90000"/>
              </a:lnSpc>
            </a:pPr>
            <a:r>
              <a:rPr lang="en-US" sz="2500" dirty="0"/>
              <a:t>Friendships.</a:t>
            </a:r>
          </a:p>
          <a:p>
            <a:pPr marL="377190" indent="-337185">
              <a:lnSpc>
                <a:spcPct val="90000"/>
              </a:lnSpc>
            </a:pPr>
            <a:r>
              <a:rPr lang="en-US" sz="2500" dirty="0"/>
              <a:t>Supportive teachers.</a:t>
            </a:r>
          </a:p>
          <a:p>
            <a:pPr marL="377190" indent="-337185">
              <a:lnSpc>
                <a:spcPct val="90000"/>
              </a:lnSpc>
            </a:pPr>
            <a:r>
              <a:rPr lang="en-US" sz="2500" dirty="0"/>
              <a:t>Successful school experiences.</a:t>
            </a:r>
          </a:p>
          <a:p>
            <a:pPr marL="377190" indent="-337185">
              <a:lnSpc>
                <a:spcPct val="90000"/>
              </a:lnSpc>
            </a:pPr>
            <a:r>
              <a:rPr lang="en-US" sz="2500" dirty="0"/>
              <a:t>Involvement in pro-social organizations.</a:t>
            </a:r>
          </a:p>
        </p:txBody>
      </p:sp>
      <p:sp>
        <p:nvSpPr>
          <p:cNvPr id="61443" name="Rectangle 3"/>
          <p:cNvSpPr>
            <a:spLocks/>
          </p:cNvSpPr>
          <p:nvPr/>
        </p:nvSpPr>
        <p:spPr bwMode="auto">
          <a:xfrm>
            <a:off x="4477703" y="6168450"/>
            <a:ext cx="4560570" cy="43434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40" bIns="0">
            <a:prstTxWarp prst="textNoShape">
              <a:avLst/>
            </a:prstTxWarp>
          </a:bodyPr>
          <a:lstStyle/>
          <a:p>
            <a:pPr marL="40005"/>
            <a:r>
              <a:rPr lang="en-US" sz="2300" dirty="0">
                <a:latin typeface="Arial" charset="0"/>
                <a:ea typeface="Arial" charset="0"/>
                <a:cs typeface="Arial" charset="0"/>
                <a:sym typeface="Arial" charset="0"/>
              </a:rPr>
              <a:t>*Replicated in 2 or more studies.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70623"/>
            <a:ext cx="7620000" cy="960437"/>
          </a:xfrm>
        </p:spPr>
        <p:txBody>
          <a:bodyPr>
            <a:normAutofit fontScale="90000"/>
          </a:bodyPr>
          <a:lstStyle/>
          <a:p>
            <a:r>
              <a:rPr lang="en-US" dirty="0"/>
              <a:t>Most Powerful Predictors of a Resilient Child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5488" y="2449513"/>
            <a:ext cx="6691312" cy="3417887"/>
          </a:xfrm>
        </p:spPr>
        <p:txBody>
          <a:bodyPr/>
          <a:lstStyle/>
          <a:p>
            <a:r>
              <a:rPr lang="en-US"/>
              <a:t>Easy temperament</a:t>
            </a:r>
          </a:p>
          <a:p>
            <a:r>
              <a:rPr lang="en-US"/>
              <a:t>Consistent family relationships</a:t>
            </a:r>
          </a:p>
          <a:p>
            <a:r>
              <a:rPr lang="en-US"/>
              <a:t>Competent caregivers</a:t>
            </a:r>
          </a:p>
          <a:p>
            <a:r>
              <a:rPr lang="en-US"/>
              <a:t>Development of self-esteem</a:t>
            </a:r>
          </a:p>
          <a:p>
            <a:r>
              <a:rPr lang="en-US"/>
              <a:t>A sense of emotional security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Grp="1" noChangeArrowheads="1"/>
          </p:cNvSpPr>
          <p:nvPr>
            <p:ph type="title"/>
          </p:nvPr>
        </p:nvSpPr>
        <p:spPr>
          <a:xfrm>
            <a:off x="766960" y="148590"/>
            <a:ext cx="8229600" cy="6309360"/>
          </a:xfrm>
          <a:ln/>
        </p:spPr>
        <p:txBody>
          <a:bodyPr rIns="81279"/>
          <a:lstStyle/>
          <a:p>
            <a:r>
              <a:rPr lang="en-US" sz="3600" dirty="0"/>
              <a:t>The pathways that lead to positive adaptation despite high risk and adversity are complex and greatly influenced by context therefore it is not likely that </a:t>
            </a:r>
            <a:r>
              <a:rPr lang="en-US" sz="3600" dirty="0" smtClean="0"/>
              <a:t>we</a:t>
            </a:r>
            <a:br>
              <a:rPr lang="en-US" sz="3600" dirty="0" smtClean="0"/>
            </a:br>
            <a:r>
              <a:rPr lang="en-US" sz="3600" dirty="0" smtClean="0"/>
              <a:t> </a:t>
            </a:r>
            <a:r>
              <a:rPr lang="en-US" sz="3600" dirty="0"/>
              <a:t>will discover a magic (generic) bullet. 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6000750"/>
            <a:ext cx="8229600" cy="4880610"/>
          </a:xfrm>
          <a:ln/>
        </p:spPr>
        <p:txBody>
          <a:bodyPr rIns="228600"/>
          <a:lstStyle/>
          <a:p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Grp="1" noChangeArrowheads="1"/>
          </p:cNvSpPr>
          <p:nvPr>
            <p:ph type="title"/>
          </p:nvPr>
        </p:nvSpPr>
        <p:spPr>
          <a:xfrm>
            <a:off x="612080" y="1128118"/>
            <a:ext cx="8229600" cy="5189220"/>
          </a:xfrm>
          <a:ln/>
        </p:spPr>
        <p:txBody>
          <a:bodyPr rIns="81279"/>
          <a:lstStyle/>
          <a:p>
            <a:r>
              <a:rPr lang="en-US" sz="3600" dirty="0"/>
              <a:t>Resilient children are not simply born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that </a:t>
            </a:r>
            <a:r>
              <a:rPr lang="en-US" sz="3600" dirty="0"/>
              <a:t>way nor are they made </a:t>
            </a:r>
            <a:r>
              <a:rPr lang="en-US" sz="3600" dirty="0" smtClean="0"/>
              <a:t>from</a:t>
            </a:r>
            <a:br>
              <a:rPr lang="en-US" sz="3600" dirty="0" smtClean="0"/>
            </a:br>
            <a:r>
              <a:rPr lang="en-US" sz="3600" dirty="0" smtClean="0"/>
              <a:t> </a:t>
            </a:r>
            <a:r>
              <a:rPr lang="en-US" sz="3600" dirty="0"/>
              <a:t>scratch by their experiences. </a:t>
            </a:r>
            <a:r>
              <a:rPr lang="en-US" sz="3600" dirty="0" smtClean="0"/>
              <a:t> </a:t>
            </a:r>
            <a:br>
              <a:rPr lang="en-US" sz="3600" dirty="0" smtClean="0"/>
            </a:br>
            <a:r>
              <a:rPr lang="en-US" sz="3600" dirty="0" smtClean="0"/>
              <a:t>Genetic </a:t>
            </a:r>
            <a:r>
              <a:rPr lang="en-US" sz="3600" dirty="0"/>
              <a:t>and environmental experiences loom large as protectors against </a:t>
            </a:r>
            <a:r>
              <a:rPr lang="en-US" sz="3600" dirty="0" smtClean="0"/>
              <a:t>a</a:t>
            </a:r>
            <a:br>
              <a:rPr lang="en-US" sz="3600" dirty="0" smtClean="0"/>
            </a:br>
            <a:r>
              <a:rPr lang="en-US" sz="3600" dirty="0" smtClean="0"/>
              <a:t> </a:t>
            </a:r>
            <a:r>
              <a:rPr lang="en-US" sz="3600" dirty="0"/>
              <a:t>variety of risks to healthy development ranging from resistance to bacteria and viruses to resilience to maltreatment and rejection.</a:t>
            </a:r>
          </a:p>
        </p:txBody>
      </p:sp>
      <p:sp>
        <p:nvSpPr>
          <p:cNvPr id="63490" name="Rectangle 2"/>
          <p:cNvSpPr>
            <a:spLocks/>
          </p:cNvSpPr>
          <p:nvPr/>
        </p:nvSpPr>
        <p:spPr bwMode="auto">
          <a:xfrm>
            <a:off x="5926455" y="6003608"/>
            <a:ext cx="2880360" cy="46863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40640" bIns="0">
            <a:prstTxWarp prst="textNoShape">
              <a:avLst/>
            </a:prstTxWarp>
          </a:bodyPr>
          <a:lstStyle/>
          <a:p>
            <a:pPr marL="40005"/>
            <a:r>
              <a:rPr lang="en-US" sz="2300" dirty="0">
                <a:latin typeface="Times" charset="0"/>
                <a:ea typeface="Times" charset="0"/>
                <a:cs typeface="Times" charset="0"/>
                <a:sym typeface="Times" charset="0"/>
              </a:rPr>
              <a:t>Kirby </a:t>
            </a:r>
            <a:r>
              <a:rPr lang="en-US" sz="2300" dirty="0" err="1">
                <a:latin typeface="Times" charset="0"/>
                <a:ea typeface="Times" charset="0"/>
                <a:cs typeface="Times" charset="0"/>
                <a:sym typeface="Times" charset="0"/>
              </a:rPr>
              <a:t>Deater</a:t>
            </a:r>
            <a:r>
              <a:rPr lang="en-US" sz="2300" dirty="0">
                <a:latin typeface="Times" charset="0"/>
                <a:ea typeface="Times" charset="0"/>
                <a:cs typeface="Times" charset="0"/>
                <a:sym typeface="Times" charset="0"/>
              </a:rPr>
              <a:t>-Deckard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14600"/>
            <a:ext cx="6400800" cy="17526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defRPr/>
            </a:pPr>
            <a:r>
              <a:rPr lang="en-US" sz="3600"/>
              <a:t>We fail to appreciate that children are genetically endowed with certain patterns of behavior and thought.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What </a:t>
            </a:r>
            <a:r>
              <a:rPr lang="en-US" dirty="0" smtClean="0"/>
              <a:t>Are Some of </a:t>
            </a:r>
            <a:r>
              <a:rPr lang="en-US" dirty="0"/>
              <a:t>These Traits?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9016" y="2188060"/>
            <a:ext cx="7772400" cy="35052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Monotype Sorts" charset="2"/>
              <a:buNone/>
              <a:defRPr/>
            </a:pPr>
            <a:r>
              <a:rPr lang="en-US" dirty="0">
                <a:latin typeface="Abadi MT Condensed Extra Bold" charset="0"/>
              </a:rPr>
              <a:t>The drive to help.</a:t>
            </a:r>
          </a:p>
          <a:p>
            <a:pPr eaLnBrk="1" hangingPunct="1">
              <a:buFont typeface="Monotype Sorts" charset="2"/>
              <a:buNone/>
              <a:defRPr/>
            </a:pPr>
            <a:r>
              <a:rPr lang="en-US" dirty="0">
                <a:latin typeface="Abadi MT Condensed Extra Bold" charset="0"/>
              </a:rPr>
              <a:t>The drive to mastery.</a:t>
            </a:r>
          </a:p>
          <a:p>
            <a:pPr eaLnBrk="1" hangingPunct="1">
              <a:buFont typeface="Monotype Sorts" charset="2"/>
              <a:buNone/>
              <a:defRPr/>
            </a:pPr>
            <a:r>
              <a:rPr lang="en-US" dirty="0">
                <a:latin typeface="Abadi MT Condensed Extra Bold" charset="0"/>
              </a:rPr>
              <a:t>Intrinsic </a:t>
            </a:r>
            <a:r>
              <a:rPr lang="en-US" dirty="0" smtClean="0">
                <a:latin typeface="Abadi MT Condensed Extra Bold" charset="0"/>
              </a:rPr>
              <a:t>motivation and instinctual optimism.</a:t>
            </a:r>
          </a:p>
          <a:p>
            <a:pPr eaLnBrk="1" hangingPunct="1">
              <a:buFont typeface="Monotype Sorts" charset="2"/>
              <a:buNone/>
              <a:defRPr/>
            </a:pPr>
            <a:r>
              <a:rPr lang="en-US" dirty="0">
                <a:latin typeface="Abadi MT Condensed Extra Bold" charset="0"/>
              </a:rPr>
              <a:t>Altruism.</a:t>
            </a:r>
          </a:p>
          <a:p>
            <a:pPr eaLnBrk="1" hangingPunct="1">
              <a:buFont typeface="Monotype Sorts" charset="2"/>
              <a:buNone/>
              <a:defRPr/>
            </a:pPr>
            <a:r>
              <a:rPr lang="en-US" dirty="0">
                <a:latin typeface="Abadi MT Condensed Extra Bold" charset="0"/>
              </a:rPr>
              <a:t>Problem solving.</a:t>
            </a:r>
          </a:p>
          <a:p>
            <a:pPr eaLnBrk="1" hangingPunct="1">
              <a:buFont typeface="Monotype Sorts" charset="2"/>
              <a:buNone/>
              <a:defRPr/>
            </a:pPr>
            <a:r>
              <a:rPr lang="en-US" dirty="0">
                <a:latin typeface="Abadi MT Condensed Extra Bold" charset="0"/>
              </a:rPr>
              <a:t>Social connection.</a:t>
            </a:r>
          </a:p>
          <a:p>
            <a:pPr eaLnBrk="1" hangingPunct="1">
              <a:buFont typeface="Monotype Sorts" charset="2"/>
              <a:buNone/>
              <a:defRPr/>
            </a:pPr>
            <a:r>
              <a:rPr lang="en-US" dirty="0">
                <a:latin typeface="Abadi MT Condensed Extra Bold" charset="0"/>
              </a:rPr>
              <a:t>The drive to acquire knowledge.</a:t>
            </a:r>
            <a:endParaRPr lang="en-US" dirty="0">
              <a:solidFill>
                <a:srgbClr val="020202"/>
              </a:solidFill>
              <a:latin typeface="Abadi MT Condensed Extra Bold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8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8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8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8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8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8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8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Five Strategies To Foster a Resilient Mindset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Teach empathy by practicing empathy.</a:t>
            </a:r>
          </a:p>
          <a:p>
            <a:pPr>
              <a:lnSpc>
                <a:spcPct val="90000"/>
              </a:lnSpc>
            </a:pPr>
            <a:r>
              <a:rPr lang="en-US"/>
              <a:t>Teach responsibility by encouraging contributions.</a:t>
            </a:r>
          </a:p>
          <a:p>
            <a:pPr>
              <a:lnSpc>
                <a:spcPct val="90000"/>
              </a:lnSpc>
            </a:pPr>
            <a:r>
              <a:rPr lang="en-US"/>
              <a:t>Teach decision making and problem solving skills that foster self-discipline.</a:t>
            </a:r>
          </a:p>
          <a:p>
            <a:pPr>
              <a:lnSpc>
                <a:spcPct val="90000"/>
              </a:lnSpc>
            </a:pPr>
            <a:r>
              <a:rPr lang="en-US"/>
              <a:t>Offer encouragement and positive feedback.</a:t>
            </a:r>
          </a:p>
          <a:p>
            <a:pPr>
              <a:lnSpc>
                <a:spcPct val="90000"/>
              </a:lnSpc>
            </a:pPr>
            <a:r>
              <a:rPr lang="en-US"/>
              <a:t>Help children deal with mistakes.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Teach Empathy By Practicing Empathy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Are we saying or acting in a way that our children will be responsive to hearing us?</a:t>
            </a:r>
          </a:p>
          <a:p>
            <a:pPr>
              <a:lnSpc>
                <a:spcPct val="90000"/>
              </a:lnSpc>
            </a:pPr>
            <a:r>
              <a:rPr lang="en-US"/>
              <a:t>Would we want anyone to speak to us the way we speak to our children?</a:t>
            </a:r>
          </a:p>
          <a:p>
            <a:pPr>
              <a:lnSpc>
                <a:spcPct val="90000"/>
              </a:lnSpc>
            </a:pPr>
            <a:r>
              <a:rPr lang="en-US"/>
              <a:t>How would our children describe us at various times?</a:t>
            </a:r>
          </a:p>
          <a:p>
            <a:pPr>
              <a:lnSpc>
                <a:spcPct val="90000"/>
              </a:lnSpc>
            </a:pPr>
            <a:r>
              <a:rPr lang="en-US"/>
              <a:t>How would we want our children to describe us?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Teach Empathy By Practicing Empathy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2286000"/>
            <a:ext cx="7086600" cy="3581400"/>
          </a:xfrm>
        </p:spPr>
        <p:txBody>
          <a:bodyPr/>
          <a:lstStyle/>
          <a:p>
            <a:r>
              <a:rPr lang="en-US"/>
              <a:t>Listen</a:t>
            </a:r>
          </a:p>
          <a:p>
            <a:r>
              <a:rPr lang="en-US"/>
              <a:t>Validate</a:t>
            </a:r>
          </a:p>
          <a:p>
            <a:r>
              <a:rPr lang="en-US"/>
              <a:t>Avoid preaching and lecturing</a:t>
            </a:r>
          </a:p>
          <a:p>
            <a:r>
              <a:rPr lang="en-US"/>
              <a:t>Avoid judgments and accusations</a:t>
            </a:r>
          </a:p>
          <a:p>
            <a:r>
              <a:rPr lang="en-US"/>
              <a:t>Put yourself in their shoes</a:t>
            </a:r>
          </a:p>
          <a:p>
            <a:r>
              <a:rPr lang="en-US"/>
              <a:t>Change your negative scripts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Teach Responsibility By Encouraging Contributions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286000"/>
            <a:ext cx="7162800" cy="3581400"/>
          </a:xfrm>
        </p:spPr>
        <p:txBody>
          <a:bodyPr/>
          <a:lstStyle/>
          <a:p>
            <a:r>
              <a:rPr lang="en-US"/>
              <a:t>Provide ample opportunity</a:t>
            </a:r>
          </a:p>
          <a:p>
            <a:r>
              <a:rPr lang="en-US"/>
              <a:t>Focus on existing success</a:t>
            </a:r>
          </a:p>
          <a:p>
            <a:r>
              <a:rPr lang="en-US"/>
              <a:t>Build islands of competence</a:t>
            </a:r>
          </a:p>
          <a:p>
            <a:r>
              <a:rPr lang="en-US"/>
              <a:t>Allow the opportunity to witness concrete examples of success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54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14600" y="0"/>
            <a:ext cx="14347825" cy="10760075"/>
          </a:xfrm>
          <a:prstGeom prst="rect">
            <a:avLst/>
          </a:prstGeom>
          <a:noFill/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822325" y="5424488"/>
            <a:ext cx="5281613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/>
              <a:t>A Man Goes Fishing</a:t>
            </a:r>
            <a:endParaRPr lang="en-US" sz="2400"/>
          </a:p>
        </p:txBody>
      </p:sp>
    </p:spTree>
  </p:cSld>
  <p:clrMapOvr>
    <a:masterClrMapping/>
  </p:clrMapOvr>
  <p:transition spd="slow">
    <p:random/>
  </p:transition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60960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/>
              <a:t>Teach Decision Making and Problem Solving Skills That Reinforce Self-Discipline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667000"/>
            <a:ext cx="7162800" cy="3200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What’s my problem?</a:t>
            </a:r>
          </a:p>
          <a:p>
            <a:pPr>
              <a:lnSpc>
                <a:spcPct val="90000"/>
              </a:lnSpc>
            </a:pPr>
            <a:r>
              <a:rPr lang="en-US"/>
              <a:t>What solutions are available?</a:t>
            </a:r>
          </a:p>
          <a:p>
            <a:pPr>
              <a:lnSpc>
                <a:spcPct val="90000"/>
              </a:lnSpc>
            </a:pPr>
            <a:r>
              <a:rPr lang="en-US"/>
              <a:t>Which solution is the best?</a:t>
            </a:r>
          </a:p>
          <a:p>
            <a:pPr>
              <a:lnSpc>
                <a:spcPct val="90000"/>
              </a:lnSpc>
            </a:pPr>
            <a:r>
              <a:rPr lang="en-US"/>
              <a:t>How can I implement each step of the solution?</a:t>
            </a:r>
          </a:p>
          <a:p>
            <a:pPr>
              <a:lnSpc>
                <a:spcPct val="90000"/>
              </a:lnSpc>
            </a:pPr>
            <a:r>
              <a:rPr lang="en-US"/>
              <a:t>How did I do?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Offer Encouragement and Positive Feedback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47800" y="2514600"/>
            <a:ext cx="7239000" cy="3352800"/>
          </a:xfrm>
        </p:spPr>
        <p:txBody>
          <a:bodyPr/>
          <a:lstStyle/>
          <a:p>
            <a:r>
              <a:rPr lang="en-US"/>
              <a:t>Become a charismatic adult</a:t>
            </a:r>
          </a:p>
          <a:p>
            <a:r>
              <a:rPr lang="en-US"/>
              <a:t>Provide realistic appreciation</a:t>
            </a:r>
          </a:p>
          <a:p>
            <a:r>
              <a:rPr lang="en-US"/>
              <a:t>Focus on building rather than tearing down</a:t>
            </a:r>
          </a:p>
          <a:p>
            <a:r>
              <a:rPr lang="en-US"/>
              <a:t>Be available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Help Children Deal With Mistakes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2286000"/>
            <a:ext cx="7162800" cy="3581400"/>
          </a:xfrm>
        </p:spPr>
        <p:txBody>
          <a:bodyPr/>
          <a:lstStyle/>
          <a:p>
            <a:r>
              <a:rPr lang="en-US"/>
              <a:t>The fear of mistakes is a strong roadblock to developing a resilient mindset</a:t>
            </a:r>
          </a:p>
          <a:p>
            <a:r>
              <a:rPr lang="en-US"/>
              <a:t>Mistakes are opportunities to learn</a:t>
            </a:r>
          </a:p>
          <a:p>
            <a:r>
              <a:rPr lang="en-US"/>
              <a:t>Model the benefits of mistakes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464425" cy="928688"/>
          </a:xfrm>
        </p:spPr>
        <p:txBody>
          <a:bodyPr>
            <a:normAutofit fontScale="90000"/>
          </a:bodyPr>
          <a:lstStyle/>
          <a:p>
            <a:r>
              <a:rPr lang="en-US"/>
              <a:t>Do Children Care What We Think? Part I</a:t>
            </a:r>
          </a:p>
        </p:txBody>
      </p:sp>
      <p:pic>
        <p:nvPicPr>
          <p:cNvPr id="116739" name="Picture 3" descr="Drew's letter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09800" y="1905000"/>
            <a:ext cx="5181600" cy="4659313"/>
          </a:xfrm>
          <a:ln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6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92075"/>
            <a:ext cx="7716838" cy="1431925"/>
          </a:xfrm>
        </p:spPr>
        <p:txBody>
          <a:bodyPr>
            <a:normAutofit fontScale="90000"/>
          </a:bodyPr>
          <a:lstStyle/>
          <a:p>
            <a:r>
              <a:rPr lang="en-US"/>
              <a:t>Do Children Care What We Think? Part II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6" name="Picture 4" descr="Drew's letter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08263" y="1447800"/>
            <a:ext cx="4478337" cy="5105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5" presetClass="entr" presetSubtype="10" fill="hold" grpId="0" nodeType="after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autoUpdateAnimBg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Stress Hardiness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Committed to finding a meaningful purpose in life.</a:t>
            </a:r>
          </a:p>
          <a:p>
            <a:r>
              <a:rPr lang="en-US"/>
              <a:t>A belief that you can influence your surroundings and outcome of events,</a:t>
            </a:r>
          </a:p>
          <a:p>
            <a:r>
              <a:rPr lang="en-US"/>
              <a:t>A belief that you can learn and grow from both positive and negative life experiences.</a:t>
            </a:r>
          </a:p>
        </p:txBody>
      </p:sp>
    </p:spTree>
  </p:cSld>
  <p:clrMapOvr>
    <a:masterClrMapping/>
  </p:clrMapOvr>
  <p:transition spd="slow">
    <p:random/>
  </p:transition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Focus on Well Being!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COMPETENCE in academic, social and vocational areas</a:t>
            </a:r>
          </a:p>
          <a:p>
            <a:r>
              <a:rPr lang="en-US"/>
              <a:t>CONFIDENCE or a positive identity</a:t>
            </a:r>
          </a:p>
          <a:p>
            <a:r>
              <a:rPr lang="en-US"/>
              <a:t>CONNECTIONS or healthy relations</a:t>
            </a:r>
          </a:p>
          <a:p>
            <a:r>
              <a:rPr lang="en-US"/>
              <a:t>CHARACTER or positive values, integrity, and values</a:t>
            </a:r>
          </a:p>
          <a:p>
            <a:r>
              <a:rPr lang="en-US"/>
              <a:t>CARING and compassion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6080125" y="6400800"/>
            <a:ext cx="2551113" cy="45720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latin typeface="Times New Roman" pitchFamily="-104" charset="0"/>
              </a:rPr>
              <a:t>(Lerner et al, 2000)</a:t>
            </a:r>
          </a:p>
        </p:txBody>
      </p:sp>
    </p:spTree>
  </p:cSld>
  <p:clrMapOvr>
    <a:masterClrMapping/>
  </p:clrMapOvr>
  <p:transition spd="slow">
    <p:random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343150"/>
            <a:ext cx="7340600" cy="1085850"/>
          </a:xfrm>
        </p:spPr>
        <p:txBody>
          <a:bodyPr>
            <a:normAutofit fontScale="90000"/>
          </a:bodyPr>
          <a:lstStyle/>
          <a:p>
            <a:r>
              <a:rPr lang="en-US" sz="8800" dirty="0"/>
              <a:t>Adopt a learning to swim mindset!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87053" y="1315466"/>
            <a:ext cx="6400800" cy="17526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Mindset of a Resilient Youth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Optimistic and hopeful.</a:t>
            </a:r>
          </a:p>
          <a:p>
            <a:pPr>
              <a:lnSpc>
                <a:spcPct val="90000"/>
              </a:lnSpc>
            </a:pPr>
            <a:r>
              <a:rPr lang="en-US" sz="2800"/>
              <a:t>Feel special and appreciated in the eyes of others.</a:t>
            </a:r>
          </a:p>
          <a:p>
            <a:pPr>
              <a:lnSpc>
                <a:spcPct val="90000"/>
              </a:lnSpc>
            </a:pPr>
            <a:r>
              <a:rPr lang="en-US" sz="2800"/>
              <a:t>Set realistic goals and expectations.</a:t>
            </a:r>
          </a:p>
          <a:p>
            <a:pPr>
              <a:lnSpc>
                <a:spcPct val="90000"/>
              </a:lnSpc>
            </a:pPr>
            <a:r>
              <a:rPr lang="en-US" sz="2800"/>
              <a:t>View mistakes, hardships and obstacles as challenges.</a:t>
            </a:r>
          </a:p>
          <a:p>
            <a:pPr>
              <a:lnSpc>
                <a:spcPct val="90000"/>
              </a:lnSpc>
            </a:pPr>
            <a:r>
              <a:rPr lang="en-US" sz="2800"/>
              <a:t>Solve problems and make decisions.</a:t>
            </a:r>
          </a:p>
          <a:p>
            <a:pPr>
              <a:lnSpc>
                <a:spcPct val="90000"/>
              </a:lnSpc>
            </a:pPr>
            <a:r>
              <a:rPr lang="en-US" sz="2800"/>
              <a:t>Internal locus of control.</a:t>
            </a:r>
          </a:p>
          <a:p>
            <a:pPr>
              <a:lnSpc>
                <a:spcPct val="90000"/>
              </a:lnSpc>
            </a:pPr>
            <a:r>
              <a:rPr lang="en-US" sz="2800"/>
              <a:t>Believe you can and set out to solve problems.</a:t>
            </a:r>
          </a:p>
          <a:p>
            <a:pPr>
              <a:lnSpc>
                <a:spcPct val="90000"/>
              </a:lnSpc>
            </a:pPr>
            <a:r>
              <a:rPr lang="en-US" sz="2800"/>
              <a:t>Possess empathy.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53340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www.samgoldstein.</a:t>
            </a:r>
            <a:r>
              <a:rPr lang="en-US" dirty="0" smtClean="0">
                <a:hlinkClick r:id="rId2"/>
              </a:rPr>
              <a:t>com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/>
              <a:t>info@samgoldstein.com</a:t>
            </a:r>
            <a:endParaRPr lang="en-US" dirty="0"/>
          </a:p>
        </p:txBody>
      </p:sp>
      <p:pic>
        <p:nvPicPr>
          <p:cNvPr id="6" name="Content Placeholder 5" descr="IMG_3811.JPG"/>
          <p:cNvPicPr>
            <a:picLocks noGrp="1" noChangeAspect="1"/>
          </p:cNvPicPr>
          <p:nvPr>
            <p:ph idx="1"/>
          </p:nvPr>
        </p:nvPicPr>
        <p:blipFill>
          <a:blip r:embed="rId3"/>
          <a:srcRect l="-22405" r="-22405"/>
          <a:stretch>
            <a:fillRect/>
          </a:stretch>
        </p:blipFill>
        <p:spPr>
          <a:xfrm>
            <a:off x="771265" y="1914265"/>
            <a:ext cx="8229600" cy="4525963"/>
          </a:xfr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620000" cy="628650"/>
          </a:xfrm>
        </p:spPr>
        <p:txBody>
          <a:bodyPr>
            <a:normAutofit fontScale="90000"/>
          </a:bodyPr>
          <a:lstStyle/>
          <a:p>
            <a:r>
              <a:rPr lang="en-US"/>
              <a:t>My Grandparent’s Future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20" name="Picture 4" descr="Mom and Fami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295400"/>
            <a:ext cx="4757738" cy="5257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My Grandparent’s Future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4" name="Picture 4" descr="The dry goods st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8600" y="1346200"/>
            <a:ext cx="6959600" cy="51308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58763" y="0"/>
            <a:ext cx="8885237" cy="2133600"/>
          </a:xfrm>
        </p:spPr>
        <p:txBody>
          <a:bodyPr/>
          <a:lstStyle/>
          <a:p>
            <a:r>
              <a:rPr lang="en-US"/>
              <a:t>My Grandparent’s Future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 descr="Dad's Famil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524000"/>
            <a:ext cx="7696200" cy="48704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1339</Words>
  <Application>Microsoft Macintosh PowerPoint</Application>
  <PresentationFormat>On-screen Show (4:3)</PresentationFormat>
  <Paragraphs>193</Paragraphs>
  <Slides>69</Slides>
  <Notes>21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Office Theme</vt:lpstr>
      <vt:lpstr>Overcoming Underachievement: Nurturing a Resilient Mindset</vt:lpstr>
      <vt:lpstr>There is an inflation of stress and risk facing our children.  Not surprisingly there is also an inflation of mental illness.</vt:lpstr>
      <vt:lpstr>The Future</vt:lpstr>
      <vt:lpstr>The purpose of life is to prepare the next generation for their future.</vt:lpstr>
      <vt:lpstr>Survival of the Species</vt:lpstr>
      <vt:lpstr>Slide 6</vt:lpstr>
      <vt:lpstr>My Grandparent’s Future</vt:lpstr>
      <vt:lpstr>My Grandparent’s Future</vt:lpstr>
      <vt:lpstr>My Grandparent’s Future</vt:lpstr>
      <vt:lpstr>My Parent’s Future</vt:lpstr>
      <vt:lpstr>My Parent’s Future</vt:lpstr>
      <vt:lpstr>My Future</vt:lpstr>
      <vt:lpstr>Caregivers are the architects of the way in which experience influences of genetically preprogrammed but experience dependent brain development.</vt:lpstr>
      <vt:lpstr>B.C. Life Before Children or. . .</vt:lpstr>
      <vt:lpstr>Before Children</vt:lpstr>
      <vt:lpstr>The Kind of Parent You Promised to Be</vt:lpstr>
      <vt:lpstr>YOU WOULD NEVER GET ANGRY!</vt:lpstr>
      <vt:lpstr>Why is it so hard to keep our promise?</vt:lpstr>
      <vt:lpstr>Why is it so hard to keep our promise?</vt:lpstr>
      <vt:lpstr>Clayton Cares</vt:lpstr>
      <vt:lpstr>Slide 21</vt:lpstr>
      <vt:lpstr>Clayton Can’t Get a Break</vt:lpstr>
      <vt:lpstr>We can’t keep our promise by adopting a deficit model!</vt:lpstr>
      <vt:lpstr>Did you ever wonder . . . ?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Instinctual Optimism  &amp; Intrinsic Motivation</vt:lpstr>
      <vt:lpstr>Slide 36</vt:lpstr>
      <vt:lpstr>Slide 37</vt:lpstr>
      <vt:lpstr>Good Coping = Resilience</vt:lpstr>
      <vt:lpstr>Instinctual optimism and intrinsic motivation can be understood as  vital components guiding human development, self-discipline, a sense of ownership and responsibility for one’s behavior.</vt:lpstr>
      <vt:lpstr>Instinctual optimism and intrinsic motivation serve as the fuel for a resilient mindset.</vt:lpstr>
      <vt:lpstr>Kindergarten Graduation</vt:lpstr>
      <vt:lpstr>How Will They Feel in Five Years? </vt:lpstr>
      <vt:lpstr>Preschool  Graduation Part I</vt:lpstr>
      <vt:lpstr>Preschool Graduation Part II</vt:lpstr>
      <vt:lpstr>“I’m not afraid about my girlfriends and myself, we’ll squeeze through somehow, though I’m not too certain about my math.”  Anne Frank June 21, l942</vt:lpstr>
      <vt:lpstr>“I have lots of courage, I feel so strong and as if I can bear a great deal,I feel so free and so young!  I was glad when I first realized it, because I don’t think I shall easily bow down before the blows that inevitably come to everyone.”  Anne Frank July 15, 1944</vt:lpstr>
      <vt:lpstr>Resilience is a developmental process that involves individual differences in children’s attributes (e.g. temperament, cognitive abilities) and environments (e.g. supportive parenting, enriched classrooms). </vt:lpstr>
      <vt:lpstr>Resilience is a process focusing upon strengths to overcome adversity.</vt:lpstr>
      <vt:lpstr>Person Attributes Associated With Successful Coping*</vt:lpstr>
      <vt:lpstr>Environmental Factors Associated With Successful Coping*</vt:lpstr>
      <vt:lpstr>Most Powerful Predictors of a Resilient Child </vt:lpstr>
      <vt:lpstr>The pathways that lead to positive adaptation despite high risk and adversity are complex and greatly influenced by context therefore it is not likely that we  will discover a magic (generic) bullet. </vt:lpstr>
      <vt:lpstr>Resilient children are not simply born  that way nor are they made from  scratch by their experiences.   Genetic and environmental experiences loom large as protectors against a  variety of risks to healthy development ranging from resistance to bacteria and viruses to resilience to maltreatment and rejection.</vt:lpstr>
      <vt:lpstr>Slide 54</vt:lpstr>
      <vt:lpstr>What Are Some of These Traits?</vt:lpstr>
      <vt:lpstr>Five Strategies To Foster a Resilient Mindset</vt:lpstr>
      <vt:lpstr>Teach Empathy By Practicing Empathy</vt:lpstr>
      <vt:lpstr>Teach Empathy By Practicing Empathy</vt:lpstr>
      <vt:lpstr>Teach Responsibility By Encouraging Contributions</vt:lpstr>
      <vt:lpstr>Teach Decision Making and Problem Solving Skills That Reinforce Self-Discipline</vt:lpstr>
      <vt:lpstr>Offer Encouragement and Positive Feedback</vt:lpstr>
      <vt:lpstr>Help Children Deal With Mistakes</vt:lpstr>
      <vt:lpstr>Do Children Care What We Think? Part I</vt:lpstr>
      <vt:lpstr>Do Children Care What We Think? Part II</vt:lpstr>
      <vt:lpstr>Stress Hardiness</vt:lpstr>
      <vt:lpstr>Focus on Well Being!</vt:lpstr>
      <vt:lpstr>Adopt a learning to swim mindset!</vt:lpstr>
      <vt:lpstr>The Mindset of a Resilient Youth</vt:lpstr>
      <vt:lpstr>www.samgoldstein.com info@samgoldstein.com</vt:lpstr>
    </vt:vector>
  </TitlesOfParts>
  <Company>NLBC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Raising Resilient Children</dc:title>
  <dc:creator>Sam Goldstein</dc:creator>
  <cp:lastModifiedBy>Sam Goldstein</cp:lastModifiedBy>
  <cp:revision>7</cp:revision>
  <dcterms:created xsi:type="dcterms:W3CDTF">2017-09-30T17:08:09Z</dcterms:created>
  <dcterms:modified xsi:type="dcterms:W3CDTF">2017-09-30T17:15:34Z</dcterms:modified>
</cp:coreProperties>
</file>